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xlsx" ContentType="application/vnd.openxmlformats-officedocument.spreadsheetml.sheet"/>
  <Override PartName="/ppt/charts/chart3.xml" ContentType="application/vnd.openxmlformats-officedocument.drawingml.char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</p:sldMasterIdLst>
  <p:notesMasterIdLst>
    <p:notesMasterId r:id="rId47"/>
  </p:notesMasterIdLst>
  <p:sldIdLst>
    <p:sldId id="256" r:id="rId2"/>
    <p:sldId id="295" r:id="rId3"/>
    <p:sldId id="259" r:id="rId4"/>
    <p:sldId id="315" r:id="rId5"/>
    <p:sldId id="313" r:id="rId6"/>
    <p:sldId id="319" r:id="rId7"/>
    <p:sldId id="378" r:id="rId8"/>
    <p:sldId id="316" r:id="rId9"/>
    <p:sldId id="320" r:id="rId10"/>
    <p:sldId id="360" r:id="rId11"/>
    <p:sldId id="361" r:id="rId12"/>
    <p:sldId id="375" r:id="rId13"/>
    <p:sldId id="372" r:id="rId14"/>
    <p:sldId id="321" r:id="rId15"/>
    <p:sldId id="363" r:id="rId16"/>
    <p:sldId id="297" r:id="rId17"/>
    <p:sldId id="326" r:id="rId18"/>
    <p:sldId id="364" r:id="rId19"/>
    <p:sldId id="365" r:id="rId20"/>
    <p:sldId id="366" r:id="rId21"/>
    <p:sldId id="333" r:id="rId22"/>
    <p:sldId id="367" r:id="rId23"/>
    <p:sldId id="334" r:id="rId24"/>
    <p:sldId id="335" r:id="rId25"/>
    <p:sldId id="370" r:id="rId26"/>
    <p:sldId id="337" r:id="rId27"/>
    <p:sldId id="338" r:id="rId28"/>
    <p:sldId id="371" r:id="rId29"/>
    <p:sldId id="340" r:id="rId30"/>
    <p:sldId id="341" r:id="rId31"/>
    <p:sldId id="344" r:id="rId32"/>
    <p:sldId id="346" r:id="rId33"/>
    <p:sldId id="347" r:id="rId34"/>
    <p:sldId id="348" r:id="rId35"/>
    <p:sldId id="349" r:id="rId36"/>
    <p:sldId id="350" r:id="rId37"/>
    <p:sldId id="376" r:id="rId38"/>
    <p:sldId id="351" r:id="rId39"/>
    <p:sldId id="353" r:id="rId40"/>
    <p:sldId id="354" r:id="rId41"/>
    <p:sldId id="374" r:id="rId42"/>
    <p:sldId id="377" r:id="rId43"/>
    <p:sldId id="355" r:id="rId44"/>
    <p:sldId id="356" r:id="rId45"/>
    <p:sldId id="359" r:id="rId4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441" autoAdjust="0"/>
    <p:restoredTop sz="79087" autoAdjust="0"/>
  </p:normalViewPr>
  <p:slideViewPr>
    <p:cSldViewPr>
      <p:cViewPr varScale="1">
        <p:scale>
          <a:sx n="53" d="100"/>
          <a:sy n="53" d="100"/>
        </p:scale>
        <p:origin x="-1230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546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Кол-во обращений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c:spPr>
          <c:dLbls>
            <c:showVal val="1"/>
          </c:dLbls>
          <c:trendline>
            <c:trendlineType val="linear"/>
          </c:trendline>
          <c:cat>
            <c:strRef>
              <c:f>Лист1!$A$2:$A$3</c:f>
              <c:strCache>
                <c:ptCount val="2"/>
                <c:pt idx="0">
                  <c:v>1 полугодие 2018</c:v>
                </c:pt>
                <c:pt idx="1">
                  <c:v>1 полугодие 2019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14</c:v>
                </c:pt>
                <c:pt idx="1">
                  <c:v>21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 Соотношение</c:v>
                </c:pt>
              </c:strCache>
            </c:strRef>
          </c:tx>
          <c:spPr>
            <a:solidFill>
              <a:srgbClr val="C00000"/>
            </a:solidFill>
          </c:spPr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dirty="0" smtClean="0"/>
                      <a:t>67%</a:t>
                    </a:r>
                    <a:endParaRPr lang="en-US" dirty="0"/>
                  </a:p>
                </c:rich>
              </c:tx>
              <c:showVal val="1"/>
            </c:dLbl>
            <c:showVal val="1"/>
          </c:dLbls>
          <c:cat>
            <c:strRef>
              <c:f>Лист1!$A$2:$A$3</c:f>
              <c:strCache>
                <c:ptCount val="2"/>
                <c:pt idx="0">
                  <c:v>1 полугодие 2018</c:v>
                </c:pt>
                <c:pt idx="1">
                  <c:v>1 полугодие 2019</c:v>
                </c:pt>
              </c:strCache>
            </c:strRef>
          </c:cat>
          <c:val>
            <c:numRef>
              <c:f>Лист1!$C$2:$C$3</c:f>
              <c:numCache>
                <c:formatCode>0%</c:formatCode>
                <c:ptCount val="2"/>
                <c:pt idx="0" formatCode="0.00%">
                  <c:v>0.67000000000000026</c:v>
                </c:pt>
                <c:pt idx="1">
                  <c:v>1</c:v>
                </c:pt>
              </c:numCache>
            </c:numRef>
          </c:val>
        </c:ser>
        <c:axId val="88080384"/>
        <c:axId val="88081920"/>
      </c:barChart>
      <c:catAx>
        <c:axId val="88080384"/>
        <c:scaling>
          <c:orientation val="minMax"/>
        </c:scaling>
        <c:axPos val="b"/>
        <c:tickLblPos val="nextTo"/>
        <c:crossAx val="88081920"/>
        <c:crosses val="autoZero"/>
        <c:auto val="1"/>
        <c:lblAlgn val="ctr"/>
        <c:lblOffset val="100"/>
      </c:catAx>
      <c:valAx>
        <c:axId val="88081920"/>
        <c:scaling>
          <c:orientation val="minMax"/>
        </c:scaling>
        <c:axPos val="l"/>
        <c:majorGridlines/>
        <c:numFmt formatCode="General" sourceLinked="1"/>
        <c:tickLblPos val="nextTo"/>
        <c:crossAx val="88080384"/>
        <c:crosses val="autoZero"/>
        <c:crossBetween val="between"/>
      </c:valAx>
    </c:plotArea>
    <c:legend>
      <c:legendPos val="r"/>
      <c:layout/>
    </c:legend>
    <c:plotVisOnly val="1"/>
  </c:chart>
  <c:txPr>
    <a:bodyPr/>
    <a:lstStyle/>
    <a:p>
      <a:pPr>
        <a:defRPr sz="1800" b="1">
          <a:latin typeface="Times New Roman" pitchFamily="18" charset="0"/>
          <a:cs typeface="Times New Roman" pitchFamily="18" charset="0"/>
        </a:defRPr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полугодие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2018 г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c:rich>
      </c:tx>
      <c:layout>
        <c:manualLayout>
          <c:xMode val="edge"/>
          <c:yMode val="edge"/>
          <c:x val="0.33939418010226335"/>
          <c:y val="1.7073901955086606E-2"/>
        </c:manualLayout>
      </c:layout>
    </c:title>
    <c:view3D>
      <c:rotX val="30"/>
      <c:perspective val="30"/>
    </c:view3D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I полугодие 2019г.</c:v>
                </c:pt>
              </c:strCache>
            </c:strRef>
          </c:tx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smtClean="0"/>
                      <a:t>33,3</a:t>
                    </a:r>
                    <a:r>
                      <a:rPr lang="en-US" smtClean="0"/>
                      <a:t>%</a:t>
                    </a:r>
                    <a:endParaRPr lang="en-US" dirty="0"/>
                  </a:p>
                </c:rich>
              </c:tx>
              <c:showPercent val="1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ru-RU" smtClean="0"/>
                      <a:t>66,7</a:t>
                    </a:r>
                    <a:r>
                      <a:rPr lang="en-US" smtClean="0"/>
                      <a:t>%</a:t>
                    </a:r>
                    <a:endParaRPr lang="en-US" dirty="0"/>
                  </a:p>
                </c:rich>
              </c:tx>
              <c:showPercent val="1"/>
            </c:dLbl>
            <c:txPr>
              <a:bodyPr/>
              <a:lstStyle/>
              <a:p>
                <a:pPr>
                  <a:defRPr sz="2400" b="1"/>
                </a:pPr>
                <a:endParaRPr lang="ru-RU"/>
              </a:p>
            </c:txPr>
            <c:showPercent val="1"/>
          </c:dLbls>
          <c:cat>
            <c:strRef>
              <c:f>Лист1!$A$2:$A$4</c:f>
              <c:strCache>
                <c:ptCount val="3"/>
                <c:pt idx="0">
                  <c:v>Решено положительно</c:v>
                </c:pt>
                <c:pt idx="1">
                  <c:v>Разъяснено</c:v>
                </c:pt>
                <c:pt idx="2">
                  <c:v>Перенаправлено</c:v>
                </c:pt>
              </c:strCache>
            </c:strRef>
          </c:cat>
          <c:val>
            <c:numRef>
              <c:f>Лист1!$B$2:$B$4</c:f>
              <c:numCache>
                <c:formatCode>0%</c:formatCode>
                <c:ptCount val="3"/>
                <c:pt idx="0">
                  <c:v>0.33300000000000013</c:v>
                </c:pt>
                <c:pt idx="1">
                  <c:v>0.66700000000000026</c:v>
                </c:pt>
                <c:pt idx="2">
                  <c:v>0</c:v>
                </c:pt>
              </c:numCache>
            </c:numRef>
          </c:val>
        </c:ser>
        <c:dLbls>
          <c:showPercent val="1"/>
        </c:dLbls>
      </c:pie3DChart>
    </c:plotArea>
    <c:legend>
      <c:legendPos val="r"/>
      <c:layout>
        <c:manualLayout>
          <c:xMode val="edge"/>
          <c:yMode val="edge"/>
          <c:x val="0.67630514707314116"/>
          <c:y val="0.48369826478068961"/>
          <c:w val="0.32369485292686195"/>
          <c:h val="0.42735189158283676"/>
        </c:manualLayout>
      </c:layout>
      <c:txPr>
        <a:bodyPr/>
        <a:lstStyle/>
        <a:p>
          <a:pPr>
            <a:defRPr sz="2000" b="1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/>
            </a:pPr>
            <a:r>
              <a:rPr lang="ru-RU"/>
              <a:t>Количество правонарушений </a:t>
            </a:r>
          </a:p>
        </c:rich>
      </c:tx>
      <c:layout/>
    </c:title>
    <c:view3D>
      <c:perspective val="30"/>
    </c:view3D>
    <c:plotArea>
      <c:layout/>
      <c:bar3D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Нарушения</c:v>
                </c:pt>
              </c:strCache>
            </c:strRef>
          </c:tx>
          <c:spPr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6200000" scaled="1"/>
              <a:tileRect/>
            </a:gradFill>
          </c:spPr>
          <c:dLbls>
            <c:spPr>
              <a:solidFill>
                <a:srgbClr val="C00000"/>
              </a:solidFill>
            </c:spPr>
            <c:txPr>
              <a:bodyPr/>
              <a:lstStyle/>
              <a:p>
                <a:pPr>
                  <a:defRPr sz="3200">
                    <a:solidFill>
                      <a:schemeClr val="bg2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Лист1!$A$2:$A$3</c:f>
              <c:strCache>
                <c:ptCount val="2"/>
                <c:pt idx="0">
                  <c:v>I полугодие 2019 г. </c:v>
                </c:pt>
                <c:pt idx="1">
                  <c:v>I полугодие 2018г. 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43</c:v>
                </c:pt>
                <c:pt idx="1">
                  <c:v>36</c:v>
                </c:pt>
              </c:numCache>
            </c:numRef>
          </c:val>
        </c:ser>
        <c:gapWidth val="55"/>
        <c:shape val="cylinder"/>
        <c:axId val="128882176"/>
        <c:axId val="128884096"/>
        <c:axId val="0"/>
      </c:bar3DChart>
      <c:catAx>
        <c:axId val="128882176"/>
        <c:scaling>
          <c:orientation val="minMax"/>
        </c:scaling>
        <c:axPos val="b"/>
        <c:majorTickMark val="none"/>
        <c:tickLblPos val="nextTo"/>
        <c:txPr>
          <a:bodyPr/>
          <a:lstStyle/>
          <a:p>
            <a:pPr>
              <a:defRPr b="1"/>
            </a:pPr>
            <a:endParaRPr lang="ru-RU"/>
          </a:p>
        </c:txPr>
        <c:crossAx val="128884096"/>
        <c:crosses val="autoZero"/>
        <c:auto val="1"/>
        <c:lblAlgn val="ctr"/>
        <c:lblOffset val="100"/>
      </c:catAx>
      <c:valAx>
        <c:axId val="128884096"/>
        <c:scaling>
          <c:orientation val="minMax"/>
          <c:max val="50"/>
          <c:min val="0"/>
        </c:scaling>
        <c:axPos val="l"/>
        <c:majorGridlines/>
        <c:numFmt formatCode="General" sourceLinked="0"/>
        <c:majorTickMark val="none"/>
        <c:tickLblPos val="nextTo"/>
        <c:txPr>
          <a:bodyPr/>
          <a:lstStyle/>
          <a:p>
            <a:pPr>
              <a:defRPr b="1"/>
            </a:pPr>
            <a:endParaRPr lang="ru-RU"/>
          </a:p>
        </c:txPr>
        <c:crossAx val="128882176"/>
        <c:crosses val="autoZero"/>
        <c:crossBetween val="between"/>
        <c:majorUnit val="10"/>
        <c:minorUnit val="5"/>
      </c:valAx>
    </c:plotArea>
    <c:plotVisOnly val="1"/>
    <c:dispBlanksAs val="gap"/>
  </c:chart>
  <c:txPr>
    <a:bodyPr/>
    <a:lstStyle/>
    <a:p>
      <a:pPr>
        <a:defRPr sz="1800">
          <a:latin typeface="Times New Roman" pitchFamily="18" charset="0"/>
          <a:cs typeface="Times New Roman" pitchFamily="18" charset="0"/>
        </a:defRPr>
      </a:pPr>
      <a:endParaRPr lang="ru-RU"/>
    </a:p>
  </c:txPr>
  <c:externalData r:id="rId1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4155CF-870A-45AF-949A-A8F40848EC4D}" type="datetimeFigureOut">
              <a:rPr lang="ru-RU" smtClean="0"/>
              <a:pPr/>
              <a:t>24.07.2019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F84779-8786-4673-8897-C5850C888D9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15490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F84779-8786-4673-8897-C5850C888D93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F84779-8786-4673-8897-C5850C888D93}" type="slidenum">
              <a:rPr lang="ru-RU" smtClean="0"/>
              <a:pPr/>
              <a:t>10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5" name="Подзаголовок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1" name="Дата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24.07.2019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24.07.2019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24.07.2019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24.07.2019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24.07.2019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24.07.2019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24.07.2019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24.07.2019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24.07.2019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24.07.2019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24.07.2019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Рисунок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1" name="Текст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7" name="Дата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24.07.2019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ransition spd="med">
    <p:dissolve/>
  </p:transition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520" y="9056"/>
            <a:ext cx="8496944" cy="2647107"/>
          </a:xfrm>
        </p:spPr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Отчет главы Администрации </a:t>
            </a:r>
            <a:r>
              <a:rPr lang="ru-RU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Новоегорлыкского</a:t>
            </a:r>
            <a:r>
              <a:rPr lang="ru-RU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/>
            </a:r>
            <a:br>
              <a:rPr lang="ru-RU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</a:br>
            <a:r>
              <a:rPr lang="ru-RU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 сельского поселения </a:t>
            </a:r>
            <a:br>
              <a:rPr lang="ru-RU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</a:br>
            <a:endParaRPr lang="ru-RU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2050" name="Picture 2" descr="C:\Users\Tanka\Desktop\отчет за 1\площадь 60-я Победы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71604" y="2357405"/>
            <a:ext cx="6000792" cy="4500595"/>
          </a:xfrm>
          <a:prstGeom prst="rect">
            <a:avLst/>
          </a:prstGeom>
          <a:ln>
            <a:solidFill>
              <a:schemeClr val="tx2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1763688" y="2204864"/>
            <a:ext cx="5976664" cy="64633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за </a:t>
            </a:r>
            <a:r>
              <a:rPr lang="en-US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I </a:t>
            </a:r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полугодие 2019г.</a:t>
            </a:r>
            <a:endParaRPr lang="ru-RU" sz="3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>
            <a:noAutofit/>
          </a:bodyPr>
          <a:lstStyle/>
          <a:p>
            <a:r>
              <a:rPr lang="ru-RU" sz="2200" cap="none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ИСПОЛНЕНИЕ ОБЛАСТНОГО ЗАКОНА РОСТОВСКОЙ ОБЛАСТИ ОТ 25.10.2002 N 273-ЗС «ОБ АДМИНИСТРАТИВНЫХ ПРАВОНАРУШЕНИЯХ»</a:t>
            </a:r>
            <a:endParaRPr lang="ru-RU" sz="2200" cap="none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58321787"/>
              </p:ext>
            </p:extLst>
          </p:nvPr>
        </p:nvGraphicFramePr>
        <p:xfrm>
          <a:off x="457200" y="1609725"/>
          <a:ext cx="7239000" cy="48466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571472" y="357166"/>
            <a:ext cx="7286676" cy="1143008"/>
          </a:xfr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>
            <a:normAutofit/>
          </a:bodyPr>
          <a:lstStyle/>
          <a:p>
            <a:pPr algn="ctr"/>
            <a:r>
              <a:rPr lang="ru-RU" sz="2000" b="0" cap="none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cap="none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ОБЛАСТНОГО ЗАКОНА РОСТОВСКОЙ ОБЛАСТИ ОТ 25.10.2002 N 273-ЗС «ОБ АДМИНИСТРАТИВНЫХ ПРАВОНАРУШЕНИЯХ»</a:t>
            </a:r>
            <a:endParaRPr lang="ru-RU" sz="2000" cap="none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323528" y="2071678"/>
            <a:ext cx="6963116" cy="3429024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</a:rPr>
              <a:t>Ст.4.1. </a:t>
            </a:r>
            <a:r>
              <a:rPr lang="ru-RU" sz="2400" dirty="0" smtClean="0"/>
              <a:t>Нарушение правил содержания домашних животных и птицы в городах и других населённых пунктах – </a:t>
            </a:r>
            <a:r>
              <a:rPr lang="ru-RU" sz="2400" b="1" dirty="0" smtClean="0">
                <a:solidFill>
                  <a:srgbClr val="C00000"/>
                </a:solidFill>
              </a:rPr>
              <a:t>27 протоколов.</a:t>
            </a:r>
          </a:p>
          <a:p>
            <a:r>
              <a:rPr lang="ru-RU" sz="2400" b="1" dirty="0" smtClean="0">
                <a:solidFill>
                  <a:srgbClr val="C00000"/>
                </a:solidFill>
              </a:rPr>
              <a:t>Ст.4.5. </a:t>
            </a:r>
            <a:r>
              <a:rPr lang="ru-RU" sz="2400" dirty="0" smtClean="0"/>
              <a:t>Нарушение  порядка   действий по предотвращению выжигания сухой растительности – </a:t>
            </a:r>
            <a:r>
              <a:rPr lang="ru-RU" sz="2400" b="1" dirty="0" smtClean="0">
                <a:solidFill>
                  <a:srgbClr val="C00000"/>
                </a:solidFill>
              </a:rPr>
              <a:t>1 протокол.</a:t>
            </a:r>
          </a:p>
          <a:p>
            <a:r>
              <a:rPr lang="ru-RU" sz="2400" b="1" dirty="0" smtClean="0">
                <a:solidFill>
                  <a:srgbClr val="C00000"/>
                </a:solidFill>
              </a:rPr>
              <a:t>Ст.5.1. </a:t>
            </a:r>
            <a:r>
              <a:rPr lang="ru-RU" sz="2400" dirty="0" smtClean="0"/>
              <a:t>Нарушение правил  благоустройства   территорий поселений и городских  округов – </a:t>
            </a:r>
            <a:r>
              <a:rPr lang="ru-RU" sz="2400" b="1" dirty="0" smtClean="0">
                <a:solidFill>
                  <a:srgbClr val="C00000"/>
                </a:solidFill>
              </a:rPr>
              <a:t>15 протоколов. </a:t>
            </a:r>
          </a:p>
          <a:p>
            <a:pPr>
              <a:buNone/>
            </a:pPr>
            <a:endParaRPr lang="ru-RU" sz="2400" b="1" dirty="0" smtClean="0">
              <a:cs typeface="Times New Roman" pitchFamily="18" charset="0"/>
            </a:endParaRPr>
          </a:p>
          <a:p>
            <a:pPr algn="ctr">
              <a:buNone/>
            </a:pPr>
            <a:r>
              <a:rPr lang="ru-RU" sz="2400" b="1" dirty="0" smtClean="0">
                <a:cs typeface="Times New Roman" pitchFamily="18" charset="0"/>
              </a:rPr>
              <a:t>      </a:t>
            </a: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5616624" cy="804704"/>
          </a:xfr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/>
          <a:lstStyle/>
          <a:p>
            <a:r>
              <a:rPr lang="ru-RU" b="0" cap="none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</a:t>
            </a:r>
            <a:r>
              <a:rPr lang="ru-RU" cap="none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Благоустройство </a:t>
            </a:r>
            <a:endParaRPr lang="ru-RU" cap="none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4" name="Picture 4" descr="C:\Users\Tanka\Desktop\отчет за 1\DSC0149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95936" y="2780928"/>
            <a:ext cx="4788024" cy="3591017"/>
          </a:xfrm>
          <a:prstGeom prst="rect">
            <a:avLst/>
          </a:prstGeom>
          <a:ln>
            <a:solidFill>
              <a:schemeClr val="tx2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2" descr="C:\Users\Tanka\Desktop\отчет за 1\20140826_08155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340768"/>
            <a:ext cx="4568056" cy="3426042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14290"/>
            <a:ext cx="7344816" cy="504056"/>
          </a:xfr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Autofit/>
          </a:bodyPr>
          <a:lstStyle/>
          <a:p>
            <a:pPr algn="ctr"/>
            <a:r>
              <a:rPr lang="ru-RU" sz="2800" cap="none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</a:rPr>
              <a:t>Благоустройство</a:t>
            </a:r>
            <a:endParaRPr lang="ru-RU" sz="2800" cap="none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836712"/>
            <a:ext cx="4320480" cy="244827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3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9" name="Picture 3" descr="E:\Татьяна\ФОТО-МАТЕРИАЛ\карьер\карьер 1\DSC0034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8024" y="3789040"/>
            <a:ext cx="3816424" cy="28623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57150">
            <a:solidFill>
              <a:schemeClr val="bg2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100" name="Picture 4" descr="E:\Татьяна\ФОТО-МАТЕРИАЛ\карьер\карьер 3\DSC0035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836712"/>
            <a:ext cx="4248472" cy="31863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57150">
            <a:solidFill>
              <a:schemeClr val="bg1">
                <a:lumMod val="90000"/>
              </a:schemeClr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2" descr="E:\Татьяна\ФОТО-МАТЕРИАЛ\карьер\карьер\DSC0034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3212976"/>
            <a:ext cx="4499992" cy="33749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57150">
            <a:solidFill>
              <a:schemeClr val="bg1">
                <a:lumMod val="25000"/>
              </a:schemeClr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 descr="photo_2019-06-16_13-53-17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158" y="785794"/>
            <a:ext cx="4214842" cy="31611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1">
                <a:lumMod val="50000"/>
              </a:schemeClr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advTm="10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6972320" cy="822944"/>
          </a:xfr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/>
          <a:lstStyle/>
          <a:p>
            <a:r>
              <a:rPr lang="ru-RU" b="0" cap="none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</a:t>
            </a:r>
            <a:r>
              <a:rPr lang="ru-RU" cap="none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Благоустройство</a:t>
            </a:r>
            <a:endParaRPr lang="ru-RU" cap="none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 descr="C:\Users\1\Desktop\фото для отчета\309897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40768"/>
            <a:ext cx="4089855" cy="2916469"/>
          </a:xfrm>
          <a:prstGeom prst="rect">
            <a:avLst/>
          </a:prstGeom>
          <a:noFill/>
          <a:ln>
            <a:solidFill>
              <a:schemeClr val="bg1">
                <a:lumMod val="25000"/>
              </a:schemeClr>
            </a:solidFill>
          </a:ln>
        </p:spPr>
      </p:pic>
      <p:pic>
        <p:nvPicPr>
          <p:cNvPr id="13" name="Picture 2" descr="C:\Users\1\Desktop\фото для отчета\11906.jpe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57284" y="1916832"/>
            <a:ext cx="5386716" cy="3572470"/>
          </a:xfrm>
          <a:prstGeom prst="rect">
            <a:avLst/>
          </a:prstGeom>
          <a:noFill/>
          <a:ln w="57150">
            <a:solidFill>
              <a:schemeClr val="bg1">
                <a:lumMod val="50000"/>
              </a:schemeClr>
            </a:solidFill>
          </a:ln>
        </p:spPr>
      </p:pic>
      <p:pic>
        <p:nvPicPr>
          <p:cNvPr id="6" name="Picture 6" descr="D:\фото с Григоренко Е.В\памятник С.Неговора\Фото памятники\Мемориал-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9592" y="4110228"/>
            <a:ext cx="3663696" cy="2747772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5698976" cy="770344"/>
          </a:xfr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/>
          <a:lstStyle/>
          <a:p>
            <a:r>
              <a:rPr lang="ru-RU" cap="none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Озеленение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9" name="Picture 5" descr="C:\Users\Tanka\Desktop\презент\IMAG026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340768"/>
            <a:ext cx="5112568" cy="2866136"/>
          </a:xfrm>
          <a:prstGeom prst="rect">
            <a:avLst/>
          </a:prstGeom>
          <a:ln>
            <a:solidFill>
              <a:schemeClr val="tx2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2" descr="H:\фото отчет\P111044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3617640"/>
            <a:ext cx="4320480" cy="3240360"/>
          </a:xfrm>
          <a:prstGeom prst="rect">
            <a:avLst/>
          </a:prstGeom>
          <a:ln>
            <a:solidFill>
              <a:schemeClr val="bg1">
                <a:lumMod val="9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photo_2019-07-23_16-51-30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0496" y="357166"/>
            <a:ext cx="4929222" cy="36969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Рисунок 10" descr="photo_2017-10-20_14-41-26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53002" y="3929066"/>
            <a:ext cx="3905245" cy="2928934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28596" y="285728"/>
            <a:ext cx="7887820" cy="881196"/>
          </a:xfr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>
            <a:normAutofit fontScale="90000"/>
          </a:bodyPr>
          <a:lstStyle/>
          <a:p>
            <a:r>
              <a:rPr lang="ru-RU" b="0" cap="none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3600" cap="none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Создание благоприятной эпидемиологической обстановки</a:t>
            </a:r>
            <a:endParaRPr lang="ru-RU" sz="3600" cap="none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6" name="Picture 4" descr="C:\Users\1\Desktop\фото для отчета\Детская площадка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8024" y="1340768"/>
            <a:ext cx="4139952" cy="3104964"/>
          </a:xfrm>
          <a:prstGeom prst="rect">
            <a:avLst/>
          </a:prstGeom>
          <a:noFill/>
          <a:ln>
            <a:solidFill>
              <a:schemeClr val="bg1">
                <a:lumMod val="10000"/>
              </a:schemeClr>
            </a:solidFill>
          </a:ln>
        </p:spPr>
      </p:pic>
      <p:pic>
        <p:nvPicPr>
          <p:cNvPr id="11" name="Picture 2" descr="C:\Users\1\Downloads\IMG-20170509-WA0024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1680" y="3887670"/>
            <a:ext cx="3960440" cy="2970330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</p:pic>
      <p:pic>
        <p:nvPicPr>
          <p:cNvPr id="6" name="Picture 5" descr="D:\фото с Григоренко Е.В\Новая папка\п.6 детские игровые площ\000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1412776"/>
            <a:ext cx="4137134" cy="3102851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323528" y="332656"/>
            <a:ext cx="6624736" cy="1080120"/>
          </a:xfr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>
            <a:normAutofit fontScale="90000"/>
          </a:bodyPr>
          <a:lstStyle/>
          <a:p>
            <a:r>
              <a:rPr lang="ru-RU" cap="none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Развитие малых форм   хозяйствования</a:t>
            </a:r>
            <a:endParaRPr lang="ru-RU" cap="none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4" name="Picture 4" descr="C:\Users\1\Downloads\8beac3cdc_1170x767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628800"/>
            <a:ext cx="4701252" cy="3083234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8" name="Picture 3" descr="C:\Users\1\Downloads\1779a58b56db2f30688cd1b0a7815608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55457" y="1484784"/>
            <a:ext cx="3888543" cy="2585881"/>
          </a:xfrm>
          <a:prstGeom prst="rect">
            <a:avLst/>
          </a:prstGeom>
          <a:noFill/>
          <a:ln>
            <a:solidFill>
              <a:schemeClr val="bg1">
                <a:lumMod val="25000"/>
              </a:schemeClr>
            </a:solidFill>
          </a:ln>
        </p:spPr>
      </p:pic>
      <p:pic>
        <p:nvPicPr>
          <p:cNvPr id="5125" name="Picture 5" descr="C:\Users\1\Downloads\2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3714752"/>
            <a:ext cx="4354364" cy="314324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5126" name="Picture 6" descr="C:\Users\1\Downloads\у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119322"/>
            <a:ext cx="4919782" cy="2738678"/>
          </a:xfrm>
          <a:prstGeom prst="rect">
            <a:avLst/>
          </a:prstGeom>
          <a:noFill/>
          <a:ln>
            <a:solidFill>
              <a:schemeClr val="bg1">
                <a:lumMod val="10000"/>
              </a:schemeClr>
            </a:solidFill>
          </a:ln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285728"/>
            <a:ext cx="7500990" cy="1428760"/>
          </a:xfr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>
            <a:normAutofit fontScale="90000"/>
          </a:bodyPr>
          <a:lstStyle/>
          <a:p>
            <a:pPr algn="ctr"/>
            <a:r>
              <a:rPr lang="ru-RU" cap="none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700" cap="none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Регистрация права собственности на земельный участок по ул. Пивоварова в с.Новый Егорлык под установку детской площадки</a:t>
            </a:r>
            <a:endParaRPr lang="ru-RU" sz="2700" cap="none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 descr="photo_2019-07-23_09-38-5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20" y="1857364"/>
            <a:ext cx="4476781" cy="3357586"/>
          </a:xfrm>
          <a:prstGeom prst="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</p:pic>
      <p:pic>
        <p:nvPicPr>
          <p:cNvPr id="6" name="Picture 2" descr="C:\Users\1\Desktop\фото для отчета\Детская площадка-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00496" y="2500306"/>
            <a:ext cx="4798489" cy="3598867"/>
          </a:xfrm>
          <a:prstGeom prst="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1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251520" y="260648"/>
            <a:ext cx="7239000" cy="864096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45720" tIns="0" rIns="45720" bIns="0" anchor="ctr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200" cap="none" spc="0" normalizeH="0" baseline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 </a:t>
            </a:r>
            <a:r>
              <a:rPr lang="ru-RU" sz="36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Уличное освещение</a:t>
            </a:r>
            <a:endParaRPr kumimoji="0" lang="ru-RU" sz="3600" b="1" i="0" u="none" strike="noStrike" kern="1200" cap="all" spc="0" normalizeH="0" baseline="0" noProof="0" dirty="0">
              <a:ln w="500">
                <a:solidFill>
                  <a:schemeClr val="tx2">
                    <a:shade val="20000"/>
                    <a:satMod val="120000"/>
                  </a:schemeClr>
                </a:solidFill>
              </a:ln>
              <a:gradFill>
                <a:gsLst>
                  <a:gs pos="0">
                    <a:schemeClr val="accent4">
                      <a:tint val="13000"/>
                    </a:schemeClr>
                  </a:gs>
                  <a:gs pos="10000">
                    <a:schemeClr val="accent4">
                      <a:tint val="20000"/>
                    </a:schemeClr>
                  </a:gs>
                  <a:gs pos="49000">
                    <a:schemeClr val="accent4">
                      <a:tint val="70000"/>
                    </a:schemeClr>
                  </a:gs>
                  <a:gs pos="50000">
                    <a:schemeClr val="accent4">
                      <a:tint val="97000"/>
                    </a:schemeClr>
                  </a:gs>
                  <a:gs pos="100000">
                    <a:schemeClr val="accent4">
                      <a:tint val="20000"/>
                    </a:schemeClr>
                  </a:gs>
                </a:gsLst>
                <a:lin ang="5400000" scaled="1"/>
              </a:gra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5" name="Рисунок 4" descr="00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4258" y="500042"/>
            <a:ext cx="3589742" cy="478632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Рисунок 6" descr="000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42984"/>
            <a:ext cx="3786196" cy="504826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Picture 2" descr="D:\фото село\фото Новый Егорлык\2. прогрессивные технологии\ул.Гагарина новое уличное освещение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00232" y="3857604"/>
            <a:ext cx="4000528" cy="3000396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0915" y="1340768"/>
            <a:ext cx="7275422" cy="5040560"/>
          </a:xfrm>
        </p:spPr>
        <p:txBody>
          <a:bodyPr>
            <a:normAutofit/>
          </a:bodyPr>
          <a:lstStyle/>
          <a:p>
            <a:endParaRPr lang="ru-RU" b="1" u="sng" dirty="0" smtClean="0"/>
          </a:p>
          <a:p>
            <a:r>
              <a:rPr lang="ru-RU" sz="28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Федеральный закон №131-ФЗ</a:t>
            </a:r>
            <a:br>
              <a:rPr lang="ru-RU" sz="28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«Об общих принципах организации местного самоуправления в Российской Федерации»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Актуальная редакция закона 131-ФЗ от 29.12.2017 с изменениями, вступившими в силу с 29.12.2017</a:t>
            </a:r>
          </a:p>
          <a:p>
            <a:pPr algn="just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Статья 14 131-ФЗ - Вопросы местного значения городского, сельского поселения</a:t>
            </a:r>
          </a:p>
          <a:p>
            <a:endParaRPr lang="ru-RU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272770" y="332656"/>
            <a:ext cx="7596408" cy="1052736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45720" tIns="0" rIns="45720" bIns="0" anchor="b" anchorCtr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6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 Решение вопросов местного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6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значения</a:t>
            </a:r>
            <a:r>
              <a:rPr kumimoji="0" lang="ru-RU" sz="3600" b="1" i="0" u="none" strike="noStrike" kern="1200" cap="all" spc="0" normalizeH="0" baseline="0" noProof="0" dirty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endParaRPr kumimoji="0" lang="ru-RU" sz="3600" b="1" i="0" u="none" strike="noStrike" kern="1200" cap="all" spc="0" normalizeH="0" baseline="0" noProof="0" dirty="0">
              <a:ln w="500">
                <a:solidFill>
                  <a:schemeClr val="tx2">
                    <a:shade val="20000"/>
                    <a:satMod val="120000"/>
                  </a:schemeClr>
                </a:solidFill>
              </a:ln>
              <a:gradFill>
                <a:gsLst>
                  <a:gs pos="0">
                    <a:schemeClr val="accent4">
                      <a:tint val="13000"/>
                    </a:schemeClr>
                  </a:gs>
                  <a:gs pos="10000">
                    <a:schemeClr val="accent4">
                      <a:tint val="20000"/>
                    </a:schemeClr>
                  </a:gs>
                  <a:gs pos="49000">
                    <a:schemeClr val="accent4">
                      <a:tint val="70000"/>
                    </a:schemeClr>
                  </a:gs>
                  <a:gs pos="50000">
                    <a:schemeClr val="accent4">
                      <a:tint val="97000"/>
                    </a:schemeClr>
                  </a:gs>
                  <a:gs pos="100000">
                    <a:schemeClr val="accent4">
                      <a:tint val="20000"/>
                    </a:schemeClr>
                  </a:gs>
                </a:gsLst>
                <a:lin ang="5400000" scaled="1"/>
              </a:gra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251520" y="260648"/>
            <a:ext cx="7239000" cy="1008112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45720" tIns="0" rIns="45720" bIns="0" anchor="ctr" anchorCtr="0">
            <a:normAutofit fontScale="92500"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  </a:t>
            </a:r>
            <a:r>
              <a:rPr lang="ru-RU" sz="3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Благоустройство ярмарки выходного дня</a:t>
            </a:r>
            <a:endParaRPr kumimoji="0" lang="ru-RU" sz="3800" b="1" i="0" u="none" strike="noStrike" kern="1200" cap="all" spc="0" normalizeH="0" baseline="0" noProof="0" dirty="0">
              <a:ln w="500">
                <a:solidFill>
                  <a:schemeClr val="tx2">
                    <a:shade val="20000"/>
                    <a:satMod val="120000"/>
                  </a:schemeClr>
                </a:solidFill>
              </a:ln>
              <a:gradFill>
                <a:gsLst>
                  <a:gs pos="0">
                    <a:schemeClr val="accent4">
                      <a:tint val="13000"/>
                    </a:schemeClr>
                  </a:gs>
                  <a:gs pos="10000">
                    <a:schemeClr val="accent4">
                      <a:tint val="20000"/>
                    </a:schemeClr>
                  </a:gs>
                  <a:gs pos="49000">
                    <a:schemeClr val="accent4">
                      <a:tint val="70000"/>
                    </a:schemeClr>
                  </a:gs>
                  <a:gs pos="50000">
                    <a:schemeClr val="accent4">
                      <a:tint val="97000"/>
                    </a:schemeClr>
                  </a:gs>
                  <a:gs pos="100000">
                    <a:schemeClr val="accent4">
                      <a:tint val="20000"/>
                    </a:schemeClr>
                  </a:gs>
                </a:gsLst>
                <a:lin ang="5400000" scaled="1"/>
              </a:gra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4" name="Рисунок 3" descr="431c5696-45dc-4c47-a37e-ca2cb76ba68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2166" y="0"/>
            <a:ext cx="3071834" cy="409577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Рисунок 4" descr="image (5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57298"/>
            <a:ext cx="3571882" cy="476250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Picture 2" descr="D:\фото с Григоренко Е.В\Новая папка\п.2 места ярмарок\000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28860" y="1428736"/>
            <a:ext cx="3571900" cy="2678926"/>
          </a:xfrm>
          <a:prstGeom prst="rect">
            <a:avLst/>
          </a:prstGeom>
          <a:noFill/>
          <a:ln>
            <a:solidFill>
              <a:schemeClr val="bg1">
                <a:lumMod val="10000"/>
              </a:schemeClr>
            </a:solidFill>
          </a:ln>
        </p:spPr>
      </p:pic>
      <p:pic>
        <p:nvPicPr>
          <p:cNvPr id="9" name="Рисунок 8" descr="image (4)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86182" y="3643289"/>
            <a:ext cx="4286280" cy="321471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214422"/>
            <a:ext cx="8358214" cy="5286412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Подписано постановление Администрации Новоегорлыкского сельского поселения № 13 от 12.02.2019 «О Комиссии по предупреждению и ликвидации чрезвычайных ситуаций и обеспечению пожарной безопасности Новоегорлыкского сельского поселения».</a:t>
            </a:r>
          </a:p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Проведены 32 профилактические беседы.</a:t>
            </a:r>
          </a:p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2 схода граждан с распространением брошюр и листовок.</a:t>
            </a:r>
          </a:p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Обновление противопожарных полос.</a:t>
            </a:r>
          </a:p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Заключение соглашений с ООО «Аграрий» и СПК(СА) «Русь» о сотрудничестве в целях пожаротушения.</a:t>
            </a:r>
          </a:p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Функционирование добровольной пожарной дружины.</a:t>
            </a:r>
          </a:p>
          <a:p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251520" y="188640"/>
            <a:ext cx="7239000" cy="864096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45720" tIns="0" rIns="45720" bIns="0" anchor="ctr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ea typeface="+mj-ea"/>
                <a:cs typeface="+mj-cs"/>
              </a:rPr>
              <a:t>  </a:t>
            </a:r>
            <a:r>
              <a:rPr lang="ru-RU" sz="36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Пожарная безопасность</a:t>
            </a:r>
            <a:endParaRPr kumimoji="0" lang="ru-RU" sz="3600" b="1" i="0" u="none" strike="noStrike" kern="1200" cap="all" spc="0" normalizeH="0" baseline="0" noProof="0" dirty="0">
              <a:ln w="500">
                <a:solidFill>
                  <a:schemeClr val="tx2">
                    <a:shade val="20000"/>
                    <a:satMod val="120000"/>
                  </a:schemeClr>
                </a:solidFill>
              </a:ln>
              <a:gradFill>
                <a:gsLst>
                  <a:gs pos="0">
                    <a:schemeClr val="accent4">
                      <a:tint val="13000"/>
                    </a:schemeClr>
                  </a:gs>
                  <a:gs pos="10000">
                    <a:schemeClr val="accent4">
                      <a:tint val="20000"/>
                    </a:schemeClr>
                  </a:gs>
                  <a:gs pos="49000">
                    <a:schemeClr val="accent4">
                      <a:tint val="70000"/>
                    </a:schemeClr>
                  </a:gs>
                  <a:gs pos="50000">
                    <a:schemeClr val="accent4">
                      <a:tint val="97000"/>
                    </a:schemeClr>
                  </a:gs>
                  <a:gs pos="100000">
                    <a:schemeClr val="accent4">
                      <a:tint val="20000"/>
                    </a:schemeClr>
                  </a:gs>
                </a:gsLst>
                <a:lin ang="5400000" scaled="1"/>
              </a:gra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214422"/>
            <a:ext cx="8316416" cy="5214974"/>
          </a:xfrm>
        </p:spPr>
        <p:txBody>
          <a:bodyPr>
            <a:normAutofit lnSpcReduction="10000"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Нарушение требований пожарной безопасности влечет  наложение административного штрафа:</a:t>
            </a:r>
          </a:p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 граждан - в размере от 2 500 до 4 500 руб., </a:t>
            </a:r>
          </a:p>
          <a:p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 должностных лиц – от 25 000 до 45 000 руб., </a:t>
            </a:r>
          </a:p>
          <a:p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 юридических лиц – от 60 000 </a:t>
            </a:r>
          </a:p>
          <a:p>
            <a:pPr>
              <a:buNone/>
            </a:pP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до 100 000 руб.</a:t>
            </a:r>
          </a:p>
          <a:p>
            <a:pPr>
              <a:buNone/>
            </a:pPr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Расходы произведены </a:t>
            </a:r>
          </a:p>
          <a:p>
            <a:pPr>
              <a:buNone/>
            </a:pPr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объеме </a:t>
            </a:r>
            <a:r>
              <a:rPr lang="ru-RU" sz="24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95,2 тыс.руб.:</a:t>
            </a:r>
          </a:p>
          <a:p>
            <a:pPr>
              <a:buFontTx/>
              <a:buChar char="-"/>
            </a:pP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13,2 тыс.руб. </a:t>
            </a:r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 </a:t>
            </a:r>
          </a:p>
          <a:p>
            <a:pPr>
              <a:buNone/>
            </a:pPr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обслуживание пожарной </a:t>
            </a:r>
          </a:p>
          <a:p>
            <a:pPr>
              <a:buNone/>
            </a:pPr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сигнализации;</a:t>
            </a:r>
          </a:p>
          <a:p>
            <a:pPr>
              <a:buFontTx/>
              <a:buChar char="-"/>
            </a:pP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82,0 тыс.руб. </a:t>
            </a:r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 установку</a:t>
            </a:r>
          </a:p>
          <a:p>
            <a:pPr>
              <a:buNone/>
            </a:pPr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пожарного гидранта.</a:t>
            </a:r>
            <a:endParaRPr lang="ru-RU" sz="24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4" name="Picture 2" descr="C:\Users\1\Downloads\59f717ed3b9551.116740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00495" y="3487827"/>
            <a:ext cx="4929223" cy="3103181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251520" y="188640"/>
            <a:ext cx="7239000" cy="864096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45720" tIns="0" rIns="45720" bIns="0" anchor="ctr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ea typeface="+mj-ea"/>
                <a:cs typeface="+mj-cs"/>
              </a:rPr>
              <a:t>  </a:t>
            </a:r>
            <a:r>
              <a:rPr lang="ru-RU" sz="36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Пожарная безопасность</a:t>
            </a:r>
            <a:endParaRPr kumimoji="0" lang="ru-RU" sz="3600" b="1" i="0" u="none" strike="noStrike" kern="1200" cap="all" spc="0" normalizeH="0" baseline="0" noProof="0" dirty="0">
              <a:ln w="500">
                <a:solidFill>
                  <a:schemeClr val="tx2">
                    <a:shade val="20000"/>
                    <a:satMod val="120000"/>
                  </a:schemeClr>
                </a:solidFill>
              </a:ln>
              <a:gradFill>
                <a:gsLst>
                  <a:gs pos="0">
                    <a:schemeClr val="accent4">
                      <a:tint val="13000"/>
                    </a:schemeClr>
                  </a:gs>
                  <a:gs pos="10000">
                    <a:schemeClr val="accent4">
                      <a:tint val="20000"/>
                    </a:schemeClr>
                  </a:gs>
                  <a:gs pos="49000">
                    <a:schemeClr val="accent4">
                      <a:tint val="70000"/>
                    </a:schemeClr>
                  </a:gs>
                  <a:gs pos="50000">
                    <a:schemeClr val="accent4">
                      <a:tint val="97000"/>
                    </a:schemeClr>
                  </a:gs>
                  <a:gs pos="100000">
                    <a:schemeClr val="accent4">
                      <a:tint val="20000"/>
                    </a:schemeClr>
                  </a:gs>
                </a:gsLst>
                <a:lin ang="5400000" scaled="1"/>
              </a:gra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0"/>
                            </p:stCondLst>
                            <p:childTnLst>
                              <p:par>
                                <p:cTn id="5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500"/>
                            </p:stCondLst>
                            <p:childTnLst>
                              <p:par>
                                <p:cTn id="5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6000"/>
                            </p:stCondLst>
                            <p:childTnLst>
                              <p:par>
                                <p:cTn id="6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photo_2019-07-23_10-10-2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0430" y="1428736"/>
            <a:ext cx="5072074" cy="5072074"/>
          </a:xfrm>
          <a:prstGeom prst="rect">
            <a:avLst/>
          </a:prstGeom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6" name="Содержимое 5" descr="photo_2019-07-23_10-10-27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 flipV="1">
            <a:off x="1598613" y="1563688"/>
            <a:ext cx="46037" cy="46037"/>
          </a:xfrm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251520" y="260648"/>
            <a:ext cx="7239000" cy="864096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45720" tIns="0" rIns="45720" bIns="0" anchor="ctr" anchorCtr="0">
            <a:normAutofit fontScale="925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800" b="1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  Безопасность на водных объектах</a:t>
            </a:r>
            <a:endParaRPr kumimoji="0" lang="ru-RU" sz="4400" b="1" i="0" u="none" strike="noStrike" kern="1200" cap="all" spc="0" normalizeH="0" baseline="0" noProof="0" dirty="0">
              <a:ln w="500">
                <a:solidFill>
                  <a:schemeClr val="tx2">
                    <a:shade val="20000"/>
                    <a:satMod val="120000"/>
                  </a:schemeClr>
                </a:solidFill>
              </a:ln>
              <a:gradFill>
                <a:gsLst>
                  <a:gs pos="0">
                    <a:schemeClr val="accent4">
                      <a:tint val="13000"/>
                    </a:schemeClr>
                  </a:gs>
                  <a:gs pos="10000">
                    <a:schemeClr val="accent4">
                      <a:tint val="20000"/>
                    </a:schemeClr>
                  </a:gs>
                  <a:gs pos="49000">
                    <a:schemeClr val="accent4">
                      <a:tint val="70000"/>
                    </a:schemeClr>
                  </a:gs>
                  <a:gs pos="50000">
                    <a:schemeClr val="accent4">
                      <a:tint val="97000"/>
                    </a:schemeClr>
                  </a:gs>
                  <a:gs pos="100000">
                    <a:schemeClr val="accent4">
                      <a:tint val="20000"/>
                    </a:schemeClr>
                  </a:gs>
                </a:gsLst>
                <a:lin ang="5400000" scaled="1"/>
              </a:gra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9" name="Рисунок 8" descr="photo_2019-07-23_10-10-27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282" y="1785926"/>
            <a:ext cx="3929066" cy="3929066"/>
          </a:xfrm>
          <a:prstGeom prst="rect">
            <a:avLst/>
          </a:prstGeom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7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4" dur="250" autoRev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15" dur="250" autoRev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" dur="250" autoRev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50" autoRev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1\Downloads\img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05215" y="2928911"/>
            <a:ext cx="5238785" cy="3929089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pic>
        <p:nvPicPr>
          <p:cNvPr id="15363" name="Picture 3" descr="C:\Users\1\Downloads\00(16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1500174"/>
            <a:ext cx="4391293" cy="2928958"/>
          </a:xfrm>
          <a:prstGeom prst="rect">
            <a:avLst/>
          </a:prstGeom>
          <a:noFill/>
          <a:ln>
            <a:solidFill>
              <a:schemeClr val="bg1">
                <a:lumMod val="25000"/>
              </a:schemeClr>
            </a:solidFill>
          </a:ln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251520" y="260648"/>
            <a:ext cx="7239000" cy="1008112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45720" tIns="0" rIns="45720" bIns="0" anchor="ctr" anchorCtr="0">
            <a:normAutofit fontScale="92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800" b="1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  Профилактика террористических угроз и экстремизма</a:t>
            </a:r>
            <a:endParaRPr kumimoji="0" lang="ru-RU" sz="4400" b="1" i="0" u="none" strike="noStrike" kern="1200" cap="all" spc="0" normalizeH="0" baseline="0" noProof="0" dirty="0">
              <a:ln w="500">
                <a:solidFill>
                  <a:schemeClr val="tx2">
                    <a:shade val="20000"/>
                    <a:satMod val="120000"/>
                  </a:schemeClr>
                </a:solidFill>
              </a:ln>
              <a:gradFill>
                <a:gsLst>
                  <a:gs pos="0">
                    <a:schemeClr val="accent4">
                      <a:tint val="13000"/>
                    </a:schemeClr>
                  </a:gs>
                  <a:gs pos="10000">
                    <a:schemeClr val="accent4">
                      <a:tint val="20000"/>
                    </a:schemeClr>
                  </a:gs>
                  <a:gs pos="49000">
                    <a:schemeClr val="accent4">
                      <a:tint val="70000"/>
                    </a:schemeClr>
                  </a:gs>
                  <a:gs pos="50000">
                    <a:schemeClr val="accent4">
                      <a:tint val="97000"/>
                    </a:schemeClr>
                  </a:gs>
                  <a:gs pos="100000">
                    <a:schemeClr val="accent4">
                      <a:tint val="20000"/>
                    </a:schemeClr>
                  </a:gs>
                </a:gsLst>
                <a:lin ang="5400000" scaled="1"/>
              </a:gra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700808"/>
            <a:ext cx="3571868" cy="428628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400" b="1" dirty="0" smtClean="0">
                <a:ea typeface="Cambria Math" pitchFamily="18" charset="0"/>
              </a:rPr>
              <a:t>  * </a:t>
            </a:r>
            <a:r>
              <a:rPr lang="ru-RU" sz="2400" b="1" dirty="0" smtClean="0"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>Рабочая группа по профилактике террористических угроз и недопущению межнациональных конфликтов.</a:t>
            </a:r>
          </a:p>
          <a:p>
            <a:pPr>
              <a:buNone/>
            </a:pPr>
            <a:r>
              <a:rPr lang="ru-RU" sz="2400" b="1" dirty="0" smtClean="0"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>* Народная дружина.</a:t>
            </a:r>
          </a:p>
          <a:p>
            <a:pPr>
              <a:buNone/>
            </a:pPr>
            <a:r>
              <a:rPr lang="ru-RU" sz="2400" b="1" dirty="0" smtClean="0"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>* Казачество.</a:t>
            </a:r>
          </a:p>
          <a:p>
            <a:pPr>
              <a:buNone/>
            </a:pPr>
            <a:r>
              <a:rPr lang="ru-RU" sz="2400" b="1" dirty="0" smtClean="0">
                <a:ea typeface="Cambria Math" pitchFamily="18" charset="0"/>
              </a:rPr>
              <a:t> </a:t>
            </a:r>
            <a:endParaRPr lang="ru-RU" sz="2400" b="1" dirty="0" smtClean="0">
              <a:latin typeface="Times New Roman" pitchFamily="18" charset="0"/>
              <a:ea typeface="Cambria Math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395536" y="260648"/>
            <a:ext cx="7239000" cy="1152128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45720" tIns="0" rIns="45720" bIns="0" anchor="ctr" anchorCtr="0">
            <a:normAutofit fontScale="92500"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3800" b="1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ru-RU" sz="3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Профилактика террористических угроз и экстремизма</a:t>
            </a:r>
            <a:endParaRPr kumimoji="0" lang="ru-RU" sz="4400" b="1" i="0" u="none" strike="noStrike" kern="1200" cap="all" spc="0" normalizeH="0" baseline="0" noProof="0" dirty="0">
              <a:ln w="500">
                <a:solidFill>
                  <a:schemeClr val="tx2">
                    <a:shade val="20000"/>
                    <a:satMod val="120000"/>
                  </a:schemeClr>
                </a:solidFill>
              </a:ln>
              <a:gradFill>
                <a:gsLst>
                  <a:gs pos="0">
                    <a:schemeClr val="accent4">
                      <a:tint val="13000"/>
                    </a:schemeClr>
                  </a:gs>
                  <a:gs pos="10000">
                    <a:schemeClr val="accent4">
                      <a:tint val="20000"/>
                    </a:schemeClr>
                  </a:gs>
                  <a:gs pos="49000">
                    <a:schemeClr val="accent4">
                      <a:tint val="70000"/>
                    </a:schemeClr>
                  </a:gs>
                  <a:gs pos="50000">
                    <a:schemeClr val="accent4">
                      <a:tint val="97000"/>
                    </a:schemeClr>
                  </a:gs>
                  <a:gs pos="100000">
                    <a:schemeClr val="accent4">
                      <a:tint val="20000"/>
                    </a:schemeClr>
                  </a:gs>
                </a:gsLst>
                <a:lin ang="5400000" scaled="1"/>
              </a:gra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7" name="Рисунок 6" descr="photo_2019-07-23_10-22-5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8992" y="1714488"/>
            <a:ext cx="5429288" cy="4071966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700808"/>
            <a:ext cx="3571868" cy="428628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400" b="1" dirty="0" smtClean="0">
                <a:ea typeface="Cambria Math" pitchFamily="18" charset="0"/>
              </a:rPr>
              <a:t> - </a:t>
            </a:r>
            <a:r>
              <a:rPr lang="ru-RU" sz="2400" b="1" dirty="0" smtClean="0"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>Поставлено на воинский учет 13 чел.,</a:t>
            </a:r>
          </a:p>
          <a:p>
            <a:pPr>
              <a:buNone/>
            </a:pPr>
            <a:r>
              <a:rPr lang="ru-RU" sz="2400" b="1" dirty="0" smtClean="0"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>  - снято с учета 18 чел.,</a:t>
            </a:r>
          </a:p>
          <a:p>
            <a:pPr>
              <a:buNone/>
            </a:pPr>
            <a:r>
              <a:rPr lang="ru-RU" sz="2400" b="1" dirty="0" smtClean="0"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>  - внесено 165 изменений в учетные данные граждан, </a:t>
            </a:r>
          </a:p>
          <a:p>
            <a:pPr>
              <a:buNone/>
            </a:pPr>
            <a:r>
              <a:rPr lang="ru-RU" sz="2400" b="1" dirty="0" smtClean="0"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>   подлежащих призыву, </a:t>
            </a:r>
          </a:p>
          <a:p>
            <a:pPr>
              <a:buNone/>
            </a:pPr>
            <a:r>
              <a:rPr lang="ru-RU" sz="2400" b="1" dirty="0" smtClean="0"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>  - выданы 53 справки о составе семьи и характеристики.</a:t>
            </a:r>
          </a:p>
          <a:p>
            <a:endParaRPr lang="ru-RU" dirty="0"/>
          </a:p>
        </p:txBody>
      </p:sp>
      <p:pic>
        <p:nvPicPr>
          <p:cNvPr id="16386" name="Picture 2" descr="C:\Users\1\Downloads\Prizyiv-na-srochnuyu-voennuyu-sluzhbu..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75464" y="1857364"/>
            <a:ext cx="5361791" cy="4205314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395536" y="260648"/>
            <a:ext cx="7239000" cy="1152128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45720" tIns="0" rIns="45720" bIns="0" anchor="ctr" anchorCtr="0">
            <a:normAutofit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800" b="1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    Осуществление первичного воинского учета</a:t>
            </a:r>
            <a:endParaRPr kumimoji="0" lang="ru-RU" sz="4400" b="1" i="0" u="none" strike="noStrike" kern="1200" cap="all" spc="0" normalizeH="0" baseline="0" noProof="0" dirty="0">
              <a:ln w="500">
                <a:solidFill>
                  <a:schemeClr val="tx2">
                    <a:shade val="20000"/>
                    <a:satMod val="120000"/>
                  </a:schemeClr>
                </a:solidFill>
              </a:ln>
              <a:gradFill>
                <a:gsLst>
                  <a:gs pos="0">
                    <a:schemeClr val="accent4">
                      <a:tint val="13000"/>
                    </a:schemeClr>
                  </a:gs>
                  <a:gs pos="10000">
                    <a:schemeClr val="accent4">
                      <a:tint val="20000"/>
                    </a:schemeClr>
                  </a:gs>
                  <a:gs pos="49000">
                    <a:schemeClr val="accent4">
                      <a:tint val="70000"/>
                    </a:schemeClr>
                  </a:gs>
                  <a:gs pos="50000">
                    <a:schemeClr val="accent4">
                      <a:tint val="97000"/>
                    </a:schemeClr>
                  </a:gs>
                  <a:gs pos="100000">
                    <a:schemeClr val="accent4">
                      <a:tint val="20000"/>
                    </a:schemeClr>
                  </a:gs>
                </a:gsLst>
                <a:lin ang="5400000" scaled="1"/>
              </a:gra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1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7499176" cy="864096"/>
          </a:xfr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>
            <a:normAutofit/>
          </a:bodyPr>
          <a:lstStyle/>
          <a:p>
            <a:r>
              <a:rPr lang="ru-RU" b="0" cap="none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</a:t>
            </a:r>
            <a:r>
              <a:rPr lang="ru-RU" cap="none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Общественные организации</a:t>
            </a:r>
            <a:endParaRPr lang="ru-RU" cap="none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1196752"/>
            <a:ext cx="7272808" cy="1296144"/>
          </a:xfrm>
        </p:spPr>
        <p:txBody>
          <a:bodyPr>
            <a:normAutofit fontScale="70000" lnSpcReduction="20000"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Совет ветеранов, Общественная комиссия по делам несовершеннолетних и защите их прав, народная дружина, добровольная пожарная дружина, ТОС «Центральный».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 descr="004-lll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95936" y="2071678"/>
            <a:ext cx="5148064" cy="3861048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6" name="Рисунок 5" descr="IMG_20190507_08471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643182"/>
            <a:ext cx="4762502" cy="35718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accent1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7488832" cy="1008112"/>
          </a:xfr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>
            <a:normAutofit/>
          </a:bodyPr>
          <a:lstStyle/>
          <a:p>
            <a:r>
              <a:rPr lang="ru-RU" sz="2400" b="0" cap="none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UI Semibold" pitchFamily="34" charset="0"/>
              </a:rPr>
              <a:t>  </a:t>
            </a:r>
            <a:r>
              <a:rPr lang="ru-RU" sz="3200" cap="none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ОКДН и ЗП при Администрации  </a:t>
            </a:r>
            <a:r>
              <a:rPr lang="ru-RU" sz="3200" cap="none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Новоегорлыкского</a:t>
            </a:r>
            <a:r>
              <a:rPr lang="ru-RU" sz="3200" cap="none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сельского поселения</a:t>
            </a:r>
            <a:endParaRPr lang="ru-RU" sz="3200" cap="none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 descr="photo_2019-07-23_10-38-5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57298"/>
            <a:ext cx="5476881" cy="41076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1">
                <a:lumMod val="50000"/>
              </a:schemeClr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Содержимое 5" descr="photo_2019-06-17_16-59-15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509022" y="1785926"/>
            <a:ext cx="3634978" cy="48466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323528" y="260648"/>
            <a:ext cx="6336704" cy="1008112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45720" tIns="0" rIns="45720" bIns="0" anchor="ctr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Segoe UI Semibold" pitchFamily="34" charset="0"/>
                <a:ea typeface="+mj-ea"/>
                <a:cs typeface="+mj-cs"/>
              </a:rPr>
              <a:t>  </a:t>
            </a:r>
            <a:r>
              <a:rPr kumimoji="0" lang="ru-RU" sz="3200" b="1" i="0" u="none" strike="noStrike" kern="1200" cap="none" spc="0" normalizeH="0" baseline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ТОС</a:t>
            </a:r>
            <a:r>
              <a:rPr kumimoji="0" lang="ru-RU" sz="3200" b="1" i="0" u="none" strike="noStrike" kern="1200" cap="none" spc="0" normalizeH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«ЦЕНТРАЛЬНЫЙ»</a:t>
            </a:r>
            <a:endParaRPr kumimoji="0" lang="ru-RU" sz="3200" b="1" i="0" u="none" strike="noStrike" kern="1200" cap="none" spc="0" normalizeH="0" baseline="0" noProof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7" name="Picture 3" descr="C:\Users\Tanka\Desktop\Фото по ТОСу\photo_2019-06-16_14-23-5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93786" y="285728"/>
            <a:ext cx="3450214" cy="46002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57150">
            <a:solidFill>
              <a:schemeClr val="bg1">
                <a:lumMod val="25000"/>
              </a:schemeClr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2" descr="C:\Users\Tanka\Desktop\Фото по ТОСу\photo_2019-06-16_14-23-4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060848"/>
            <a:ext cx="3419872" cy="45598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57150">
            <a:solidFill>
              <a:schemeClr val="tx1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4" descr="C:\Users\Tanka\Desktop\Фото по ТОСу\photo_2019-06-16_14-23-55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28926" y="1500174"/>
            <a:ext cx="3634978" cy="48466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57150">
            <a:solidFill>
              <a:schemeClr val="bg2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7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770" decel="100000"/>
                                        <p:tgtEl>
                                          <p:spTgt spid="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0" dur="77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2" dur="77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7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770" decel="100000"/>
                                        <p:tgtEl>
                                          <p:spTgt spid="1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0" dur="77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2" dur="77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4752528" cy="732696"/>
          </a:xfr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/>
          <a:lstStyle/>
          <a:p>
            <a:r>
              <a:rPr lang="ru-RU" b="0" cap="none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cap="none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Бюджет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124744"/>
            <a:ext cx="8244408" cy="5733256"/>
          </a:xfrm>
        </p:spPr>
        <p:txBody>
          <a:bodyPr>
            <a:normAutofit lnSpcReduction="10000"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План на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полугодие 2018 года  - 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6 млн. 668 тыс. руб. </a:t>
            </a: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Факт - 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7 млн. 953 тыс. руб. (137,8 %).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в том числе собственные доходы - 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4 млн. 681 тыс. руб.    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      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Расходы местного бюджета - 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6 млн. 606 тыс. руб. </a:t>
            </a:r>
          </a:p>
          <a:p>
            <a:pPr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(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22,0 % 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 годовым плановым назначениям):                   </a:t>
            </a:r>
          </a:p>
          <a:p>
            <a:pPr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- «Общегосударственные вопросы» - 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 млн. 310 тыс. руб.</a:t>
            </a:r>
          </a:p>
          <a:p>
            <a:pPr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- «Осуществление первичного воинского учета» - 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84,5 тыс. руб. </a:t>
            </a:r>
          </a:p>
          <a:p>
            <a:pPr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- «Национальная безопасность» – 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87,5 тыс.руб. </a:t>
            </a:r>
          </a:p>
          <a:p>
            <a:pPr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- «Благоустройство» – 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 млн. 21 тыс. руб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/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214290"/>
            <a:ext cx="7239000" cy="864096"/>
          </a:xfr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>
            <a:normAutofit fontScale="90000"/>
          </a:bodyPr>
          <a:lstStyle/>
          <a:p>
            <a:pPr algn="ctr"/>
            <a:r>
              <a:rPr lang="ru-RU" b="0" cap="none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</a:t>
            </a:r>
            <a:r>
              <a:rPr lang="ru-RU" sz="3100" b="0" cap="none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физической культуры и спорта</a:t>
            </a:r>
            <a:endParaRPr lang="ru-RU" sz="3100" cap="none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196752"/>
            <a:ext cx="7239000" cy="648072"/>
          </a:xfrm>
        </p:spPr>
        <p:txBody>
          <a:bodyPr>
            <a:norm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Футбол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photo_2019-07-23_10-52-2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786" y="1714488"/>
            <a:ext cx="3643320" cy="48577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1">
                <a:lumMod val="50000"/>
              </a:schemeClr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 descr="photo_2019-07-23_10-20-1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6380" y="1071546"/>
            <a:ext cx="3286148" cy="585837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4608512" cy="648072"/>
          </a:xfr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>
            <a:normAutofit/>
          </a:bodyPr>
          <a:lstStyle/>
          <a:p>
            <a:r>
              <a:rPr lang="ru-RU" b="0" cap="none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</a:t>
            </a:r>
            <a:r>
              <a:rPr lang="ru-RU" cap="none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Теннисный турнир</a:t>
            </a:r>
            <a:endParaRPr lang="ru-RU" cap="none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 descr="photo_2019-07-23_10-58-5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20" y="928670"/>
            <a:ext cx="5176850" cy="4763841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8" name="Рисунок 7" descr="photo_2019-07-23_10-58-4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2066" y="0"/>
            <a:ext cx="3536304" cy="4190968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9" name="Рисунок 8" descr="photo_2019-07-23_10-58-40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6116" y="3595282"/>
            <a:ext cx="4500594" cy="3262718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6563072" cy="698336"/>
          </a:xfr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/>
          <a:lstStyle/>
          <a:p>
            <a:r>
              <a:rPr lang="ru-RU" cap="none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Спортивная жизнь</a:t>
            </a:r>
            <a:endParaRPr lang="ru-RU" cap="none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908720"/>
            <a:ext cx="7992888" cy="595448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latin typeface="+mj-lt"/>
                <a:cs typeface="Times New Roman" pitchFamily="18" charset="0"/>
              </a:rPr>
              <a:t>Спортивный Кросс</a:t>
            </a:r>
            <a:endParaRPr lang="ru-RU" sz="2800" b="1" dirty="0">
              <a:latin typeface="+mj-lt"/>
              <a:cs typeface="Times New Roman" pitchFamily="18" charset="0"/>
            </a:endParaRPr>
          </a:p>
        </p:txBody>
      </p:sp>
      <p:pic>
        <p:nvPicPr>
          <p:cNvPr id="13" name="Рисунок 12" descr="photo_2019-06-16_13-56-5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40168"/>
            <a:ext cx="6929454" cy="46178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" name="Рисунок 14" descr="photo_2019-06-16_13-56-3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3372" y="857232"/>
            <a:ext cx="4572032" cy="30468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6336704" cy="698336"/>
          </a:xfr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/>
          <a:lstStyle/>
          <a:p>
            <a:r>
              <a:rPr lang="ru-RU" b="0" cap="none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</a:t>
            </a:r>
            <a:r>
              <a:rPr lang="ru-RU" cap="none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Спортивная жизнь</a:t>
            </a:r>
            <a:endParaRPr lang="ru-RU" cap="none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Содержимое 15" descr="IMG_176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786314" y="4286232"/>
            <a:ext cx="3857652" cy="2571768"/>
          </a:xfr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19" name="Рисунок 18" descr="IMG_166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71902" y="928671"/>
            <a:ext cx="4822065" cy="321471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20" name="Рисунок 19" descr="IMG_168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071546"/>
            <a:ext cx="4464843" cy="2976562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22" name="Рисунок 21" descr="IMG_169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57158" y="4024315"/>
            <a:ext cx="4250527" cy="2833685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7643192" cy="698336"/>
          </a:xfr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>
            <a:normAutofit/>
          </a:bodyPr>
          <a:lstStyle/>
          <a:p>
            <a:r>
              <a:rPr lang="ru-RU" b="0" cap="none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</a:t>
            </a:r>
            <a:r>
              <a:rPr lang="ru-RU" cap="none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Культурная жизнь</a:t>
            </a:r>
            <a:endParaRPr lang="ru-RU" cap="none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 descr="imagяяe (3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052736"/>
            <a:ext cx="5112568" cy="3408379"/>
          </a:xfrm>
          <a:prstGeom prst="rect">
            <a:avLst/>
          </a:prstGeom>
          <a:ln>
            <a:solidFill>
              <a:schemeClr val="accent5">
                <a:lumMod val="50000"/>
              </a:schemeClr>
            </a:solidFill>
          </a:ln>
        </p:spPr>
      </p:pic>
      <p:pic>
        <p:nvPicPr>
          <p:cNvPr id="11" name="Picture 2" descr="ima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14744" y="2750844"/>
            <a:ext cx="5184576" cy="4107156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 descr="IMG_248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48254" y="285728"/>
            <a:ext cx="4095746" cy="307181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4" name="Рисунок 13" descr="imagчсe (4)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0034" y="3286124"/>
            <a:ext cx="2381250" cy="3571876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1000108"/>
            <a:ext cx="5462348" cy="1071570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22 января 2019</a:t>
            </a:r>
          </a:p>
          <a:p>
            <a:endParaRPr lang="ru-RU" dirty="0"/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277960" y="188640"/>
            <a:ext cx="7632848" cy="732696"/>
          </a:xfr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>
            <a:normAutofit fontScale="90000"/>
          </a:bodyPr>
          <a:lstStyle/>
          <a:p>
            <a:r>
              <a:rPr lang="ru-RU" b="0" cap="none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</a:t>
            </a:r>
            <a:r>
              <a:rPr lang="ru-RU" cap="none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Культурно-массовые мероприятия</a:t>
            </a:r>
            <a:endParaRPr lang="ru-RU" cap="none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 descr="photo_2019-01-28_11-15-5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596" y="1714488"/>
            <a:ext cx="3571882" cy="4762509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9" name="Picture 2" descr="C:\Users\1\Downloads\photo_2018-01-22_12-34-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96559" y="3876223"/>
            <a:ext cx="5318845" cy="2981777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10" name="Рисунок 9" descr="photo_2019-01-28_11-15-1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6314" y="1000108"/>
            <a:ext cx="4143404" cy="3107553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7499176" cy="792088"/>
          </a:xfr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>
            <a:normAutofit fontScale="90000"/>
          </a:bodyPr>
          <a:lstStyle/>
          <a:p>
            <a:r>
              <a:rPr lang="ru-RU" b="0" cap="none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</a:t>
            </a:r>
            <a:r>
              <a:rPr lang="ru-RU" cap="none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Культурно-массовые мероприятия</a:t>
            </a:r>
            <a:endParaRPr lang="ru-RU" cap="none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 rot="10800000" flipV="1">
            <a:off x="0" y="980728"/>
            <a:ext cx="3428992" cy="448008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ru-RU" sz="2400" b="1" dirty="0" smtClean="0">
                <a:latin typeface="Segoe UI Semibold" pitchFamily="34" charset="0"/>
                <a:cs typeface="Times New Roman" pitchFamily="18" charset="0"/>
              </a:rPr>
              <a:t>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Масленичные гуляния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Рисунок 15" descr="i (3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4876" y="928670"/>
            <a:ext cx="4179105" cy="557214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17" name="Рисунок 16" descr="photo_2019-07-23_16-14-2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2285992"/>
            <a:ext cx="5238754" cy="3929065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7499176" cy="792088"/>
          </a:xfr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>
            <a:normAutofit fontScale="90000"/>
          </a:bodyPr>
          <a:lstStyle/>
          <a:p>
            <a:r>
              <a:rPr lang="ru-RU" b="0" cap="none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</a:t>
            </a:r>
            <a:r>
              <a:rPr lang="ru-RU" cap="none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Культурно-массовые мероприятия</a:t>
            </a:r>
            <a:endParaRPr lang="ru-RU" cap="none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 rot="10800000" flipV="1">
            <a:off x="0" y="980728"/>
            <a:ext cx="8143900" cy="1090950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ru-RU" sz="2400" b="1" dirty="0" smtClean="0">
                <a:cs typeface="Times New Roman" pitchFamily="18" charset="0"/>
              </a:rPr>
              <a:t>Урок мужества  «Души, опаленные </a:t>
            </a:r>
            <a:r>
              <a:rPr lang="ru-RU" sz="2400" b="1" dirty="0" err="1" smtClean="0">
                <a:cs typeface="Times New Roman" panose="02020603050405020304" pitchFamily="18" charset="0"/>
              </a:rPr>
              <a:t>Афганом</a:t>
            </a:r>
            <a:r>
              <a:rPr lang="ru-RU" sz="2400" b="1" dirty="0" smtClean="0">
                <a:cs typeface="Times New Roman" panose="02020603050405020304" pitchFamily="18" charset="0"/>
              </a:rPr>
              <a:t>»</a:t>
            </a:r>
            <a:endParaRPr lang="ru-RU" sz="2400" b="1" dirty="0">
              <a:cs typeface="Times New Roman" panose="02020603050405020304" pitchFamily="18" charset="0"/>
            </a:endParaRPr>
          </a:p>
        </p:txBody>
      </p:sp>
      <p:pic>
        <p:nvPicPr>
          <p:cNvPr id="6" name="Рисунок 5" descr="IMG-20190222-WA000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013" y="2114550"/>
            <a:ext cx="8514560" cy="3671904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7643192" cy="864096"/>
          </a:xfr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>
            <a:normAutofit fontScale="90000"/>
          </a:bodyPr>
          <a:lstStyle/>
          <a:p>
            <a:r>
              <a:rPr lang="ru-RU" b="0" cap="none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</a:t>
            </a:r>
            <a:r>
              <a:rPr lang="ru-RU" cap="none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Культурно-массовые мероприятия</a:t>
            </a:r>
            <a:endParaRPr lang="ru-RU" cap="none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1268760"/>
            <a:ext cx="3214710" cy="1071570"/>
          </a:xfrm>
        </p:spPr>
        <p:txBody>
          <a:bodyPr>
            <a:normAutofit fontScale="92500" lnSpcReduction="20000"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Концерт ко Дню</a:t>
            </a:r>
          </a:p>
          <a:p>
            <a:pPr>
              <a:buNone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защитника Отечества и 8 Марта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5" name="Picture 3" descr="D:\фото с Григоренко Е.В\23 февраля 2018\photo_2018-02-26_18-48-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20005" y="1000108"/>
            <a:ext cx="5023995" cy="3627483"/>
          </a:xfrm>
          <a:prstGeom prst="rect">
            <a:avLst/>
          </a:prstGeom>
          <a:noFill/>
          <a:ln>
            <a:solidFill>
              <a:schemeClr val="bg1">
                <a:lumMod val="25000"/>
              </a:schemeClr>
            </a:solidFill>
          </a:ln>
        </p:spPr>
      </p:pic>
      <p:pic>
        <p:nvPicPr>
          <p:cNvPr id="3076" name="Picture 4" descr="D:\фото с Григоренко Е.В\23 февраля 2018\photo_2018-02-26_18-47-4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4365623"/>
            <a:ext cx="3744416" cy="2492377"/>
          </a:xfrm>
          <a:prstGeom prst="rect">
            <a:avLst/>
          </a:prstGeom>
          <a:noFill/>
          <a:ln>
            <a:solidFill>
              <a:schemeClr val="tx2">
                <a:lumMod val="40000"/>
                <a:lumOff val="60000"/>
              </a:schemeClr>
            </a:solidFill>
          </a:ln>
        </p:spPr>
      </p:pic>
      <p:pic>
        <p:nvPicPr>
          <p:cNvPr id="8" name="Рисунок 7" descr="IMG_052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071547"/>
            <a:ext cx="3929058" cy="2619372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9" name="Рисунок 8" descr="IMG_048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14283" y="3704471"/>
            <a:ext cx="4429156" cy="295277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1000108"/>
            <a:ext cx="7463182" cy="571504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Акция «Свеча памяти», «День Победы»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7416824" cy="648072"/>
          </a:xfr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>
            <a:normAutofit fontScale="90000"/>
          </a:bodyPr>
          <a:lstStyle/>
          <a:p>
            <a:r>
              <a:rPr lang="ru-RU" b="0" cap="none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</a:t>
            </a:r>
            <a:r>
              <a:rPr lang="ru-RU" cap="none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Культурно-массовые мероприятия</a:t>
            </a:r>
            <a:endParaRPr lang="ru-RU" cap="none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 descr="IMG_1533 - копия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428736"/>
            <a:ext cx="4786314" cy="3190876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9" name="Рисунок 8" descr="IMG_163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07657" y="3500438"/>
            <a:ext cx="5036343" cy="3357562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12" name="Рисунок 11" descr="IMG_158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4282" y="4357691"/>
            <a:ext cx="3750463" cy="2500309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13" name="Рисунок 12" descr="IMG_160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214942" y="1428736"/>
            <a:ext cx="3429024" cy="2286016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9552" y="1340768"/>
            <a:ext cx="7228656" cy="5186976"/>
          </a:xfrm>
        </p:spPr>
        <p:txBody>
          <a:bodyPr>
            <a:norm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 сфере культуры расходы составили 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 млн. 939 тыс. руб.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, в том числе: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заработная плата с начислениями - 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1млн. 483,0 тыс. руб.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коммунальные услуги – 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358,0 тыс.руб.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заработная плата техническому персоналу – 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676,4 тыс.руб.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Стоимость контракта на капремонт СДК с.Н-Егорлык – 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11 млн. 757 тыс.руб.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(в том числе 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881 700  руб. </a:t>
            </a:r>
            <a:r>
              <a:rPr lang="ru-RU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софинансирование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из местного бюджета)</a:t>
            </a:r>
          </a:p>
          <a:p>
            <a:endParaRPr lang="ru-RU" dirty="0"/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4906888" cy="732696"/>
          </a:xfr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/>
          <a:lstStyle/>
          <a:p>
            <a:r>
              <a:rPr lang="ru-RU" cap="none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Бюджет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Содержимое 10" descr="IMG_162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286216" y="3619478"/>
            <a:ext cx="4857784" cy="3238522"/>
          </a:xfr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7632848" cy="660688"/>
          </a:xfr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>
            <a:normAutofit fontScale="90000"/>
          </a:bodyPr>
          <a:lstStyle/>
          <a:p>
            <a:r>
              <a:rPr lang="ru-RU" b="0" cap="none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</a:t>
            </a:r>
            <a:r>
              <a:rPr lang="ru-RU" cap="none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Культурно-массовые</a:t>
            </a:r>
            <a:r>
              <a:rPr lang="ru-RU" b="0" cap="none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cap="none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мероприятия</a:t>
            </a:r>
            <a:endParaRPr lang="ru-RU" cap="none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Рисунок 13" descr="IMG_156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43372" y="857232"/>
            <a:ext cx="4679157" cy="3119438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15" name="Рисунок 14" descr="IMG_156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5720" y="1142984"/>
            <a:ext cx="4143370" cy="2762247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16" name="Рисунок 15" descr="IMG_161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49969" y="4048108"/>
            <a:ext cx="3893403" cy="2595602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7632848" cy="660688"/>
          </a:xfr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>
            <a:normAutofit fontScale="90000"/>
          </a:bodyPr>
          <a:lstStyle/>
          <a:p>
            <a:r>
              <a:rPr lang="ru-RU" b="0" cap="none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</a:t>
            </a:r>
            <a:r>
              <a:rPr lang="ru-RU" cap="none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Культурно-массовые</a:t>
            </a:r>
            <a:r>
              <a:rPr lang="ru-RU" b="0" cap="none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cap="none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мероприятия</a:t>
            </a:r>
            <a:endParaRPr lang="ru-RU" cap="none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" name="Содержимое 20" descr="IMG_177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4282" y="1071546"/>
            <a:ext cx="4400552" cy="2933701"/>
          </a:xfr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23" name="Рисунок 22" descr="IMG_178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905251"/>
            <a:ext cx="4429124" cy="2952749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24" name="Рисунок 23" descr="IMG_179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0" y="3810000"/>
            <a:ext cx="4572000" cy="304800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25" name="Рисунок 24" descr="IMG_178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72000" y="1214422"/>
            <a:ext cx="4572000" cy="304800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7632848" cy="660688"/>
          </a:xfr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>
            <a:normAutofit fontScale="90000"/>
          </a:bodyPr>
          <a:lstStyle/>
          <a:p>
            <a:r>
              <a:rPr lang="ru-RU" b="0" cap="none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</a:t>
            </a:r>
            <a:r>
              <a:rPr lang="ru-RU" cap="none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Культурно-массовые</a:t>
            </a:r>
            <a:r>
              <a:rPr lang="ru-RU" b="0" cap="none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cap="none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мероприятия</a:t>
            </a:r>
            <a:endParaRPr lang="ru-RU" cap="none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Содержимое 7" descr="photo_2019-07-23_16-34-55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3268241"/>
            <a:ext cx="4786346" cy="3589759"/>
          </a:xfr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9" name="Рисунок 8" descr="photo_2019-07-04_14-15-0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0166" y="928670"/>
            <a:ext cx="4071934" cy="305395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13" name="Рисунок 12" descr="i (4)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7818" y="1643050"/>
            <a:ext cx="3714758" cy="4953011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7704856" cy="1143000"/>
          </a:xfr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>
            <a:normAutofit fontScale="90000"/>
          </a:bodyPr>
          <a:lstStyle/>
          <a:p>
            <a:r>
              <a:rPr lang="ru-RU" b="0" cap="none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</a:t>
            </a:r>
            <a:r>
              <a:rPr lang="ru-RU" cap="none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Официальный сайт муниципального образования</a:t>
            </a:r>
            <a:endParaRPr lang="ru-RU" cap="none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628800"/>
            <a:ext cx="8640960" cy="4996042"/>
          </a:xfrm>
          <a:prstGeom prst="rect">
            <a:avLst/>
          </a:prstGeom>
          <a:ln>
            <a:solidFill>
              <a:schemeClr val="tx2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7560840" cy="698336"/>
          </a:xfr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>
            <a:normAutofit/>
          </a:bodyPr>
          <a:lstStyle/>
          <a:p>
            <a:r>
              <a:rPr lang="ru-RU" b="0" cap="none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</a:t>
            </a:r>
            <a:r>
              <a:rPr lang="ru-RU" cap="none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Планы на </a:t>
            </a:r>
            <a:r>
              <a:rPr lang="en-US" cap="none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ru-RU" cap="none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полугодие 2018 г.</a:t>
            </a:r>
            <a:endParaRPr lang="ru-RU" cap="none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251520" y="1124744"/>
            <a:ext cx="7776864" cy="5170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200" b="1" dirty="0" smtClean="0"/>
              <a:t>Завершение работ по капитальному ремонту сельского Дома культуры с.Новый Егорлык.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ru-RU" sz="2200" b="1" dirty="0" smtClean="0"/>
              <a:t>Проведение работ по благоустройству и наведению санитарного порядка на территории поселения.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ru-RU" sz="2200" b="1" dirty="0" smtClean="0"/>
              <a:t>Подключение к сетям уличного освещения улиц Набережная, Дубинина, Крупской в с. Новый Егорлык.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ru-RU" sz="2200" b="1" dirty="0" smtClean="0"/>
              <a:t>Изготовление ПСД на уличное освещения улицы Октябрьская в с. Новый Егорлык и улицы Крупская в с.Романовка. 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ru-RU" sz="2200" b="1" dirty="0" smtClean="0"/>
              <a:t>Ремонт деревянного подвесного моста.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ru-RU" sz="2200" b="1" dirty="0" smtClean="0"/>
              <a:t>Приобретение аншлагов и номеров домов в рамках подготовки к предстоящей переписи населения.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ru-RU" sz="2200" b="1" dirty="0" smtClean="0"/>
              <a:t>Установка пожарного гидранта в с. Романовка.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</a:pPr>
            <a:endParaRPr kumimoji="0" lang="ru-RU" sz="2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</a:pP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1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1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1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1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1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1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1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1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1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1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1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1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8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Содержимое 7" descr="Реэкспонирование Площадь Победы в с. Новый Егорлык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67544" y="1124744"/>
            <a:ext cx="7344816" cy="5495771"/>
          </a:xfrm>
          <a:ln>
            <a:solidFill>
              <a:schemeClr val="accent1"/>
            </a:solidFill>
          </a:ln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395536" y="188640"/>
            <a:ext cx="7560840" cy="792088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45720" tIns="0" rIns="45720" bIns="0" anchor="ctr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800" b="0" i="0" u="none" strike="noStrike" kern="1200" cap="none" spc="0" normalizeH="0" baseline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  Спасибо за внимание!</a:t>
            </a:r>
            <a:endParaRPr kumimoji="0" lang="ru-RU" sz="3800" b="1" i="0" u="none" strike="noStrike" kern="1200" cap="none" spc="0" normalizeH="0" baseline="0" noProof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9416"/>
            <a:ext cx="7499176" cy="4846320"/>
          </a:xfrm>
        </p:spPr>
        <p:txBody>
          <a:bodyPr>
            <a:normAutofit/>
          </a:bodyPr>
          <a:lstStyle/>
          <a:p>
            <a:pPr algn="just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«Социальная политика» – </a:t>
            </a: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154,5 тыс.руб.</a:t>
            </a:r>
          </a:p>
          <a:p>
            <a:pPr algn="just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Исполнение  по  муниципальным целевым  программам  за 1 полугодие   2019 года  -    </a:t>
            </a: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4 млн.051 тыс. рублей (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17%).</a:t>
            </a:r>
          </a:p>
          <a:p>
            <a:pPr algn="just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Бюджет поселения исполнен в полном объеме. </a:t>
            </a:r>
          </a:p>
          <a:p>
            <a:pPr algn="just">
              <a:buNone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Муниципальный долг Новоегорлыкского сельского поселения и просроченная кредиторская задолженность отсутствуют. </a:t>
            </a:r>
          </a:p>
          <a:p>
            <a:endParaRPr lang="ru-RU" dirty="0"/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5329246" cy="822944"/>
          </a:xfr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/>
          <a:lstStyle/>
          <a:p>
            <a:r>
              <a:rPr lang="ru-RU" cap="none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Бюджет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785786" y="1357298"/>
          <a:ext cx="6891678" cy="44723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6480720" cy="648072"/>
          </a:xfr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/>
          <a:lstStyle/>
          <a:p>
            <a:r>
              <a:rPr lang="ru-RU" b="0" cap="none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</a:t>
            </a:r>
            <a:r>
              <a:rPr lang="ru-RU" cap="none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Обращения граждан</a:t>
            </a:r>
            <a:endParaRPr lang="ru-RU" cap="none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9416"/>
            <a:ext cx="7499176" cy="4846320"/>
          </a:xfrm>
        </p:spPr>
        <p:txBody>
          <a:bodyPr>
            <a:normAutofit lnSpcReduction="1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Жилищно-коммунальная </a:t>
            </a:r>
            <a:r>
              <a:rPr lang="ru-RU" b="1" dirty="0" smtClean="0">
                <a:solidFill>
                  <a:srgbClr val="FF0000"/>
                </a:solidFill>
              </a:rPr>
              <a:t>сфера – 16 (76,2%)</a:t>
            </a:r>
          </a:p>
          <a:p>
            <a:r>
              <a:rPr lang="ru-RU" b="1" dirty="0" smtClean="0"/>
              <a:t>- </a:t>
            </a:r>
            <a:r>
              <a:rPr lang="ru-RU" dirty="0" smtClean="0"/>
              <a:t>Комплексное </a:t>
            </a:r>
            <a:r>
              <a:rPr lang="ru-RU" dirty="0" smtClean="0"/>
              <a:t>благоустройство – 4</a:t>
            </a:r>
          </a:p>
          <a:p>
            <a:r>
              <a:rPr lang="ru-RU" b="1" dirty="0" smtClean="0"/>
              <a:t>- </a:t>
            </a:r>
            <a:r>
              <a:rPr lang="ru-RU" dirty="0" smtClean="0"/>
              <a:t>Оплата коммунальных услуг и электроэнергии, в том числе </a:t>
            </a:r>
            <a:r>
              <a:rPr lang="ru-RU" dirty="0" smtClean="0"/>
              <a:t>льготы – 2</a:t>
            </a:r>
          </a:p>
          <a:p>
            <a:r>
              <a:rPr lang="ru-RU" b="1" dirty="0" smtClean="0"/>
              <a:t>- </a:t>
            </a:r>
            <a:r>
              <a:rPr lang="ru-RU" dirty="0" smtClean="0"/>
              <a:t>Ненадлежащее содержание домашних </a:t>
            </a:r>
            <a:r>
              <a:rPr lang="ru-RU" dirty="0" smtClean="0"/>
              <a:t>животных – 3</a:t>
            </a:r>
          </a:p>
          <a:p>
            <a:r>
              <a:rPr lang="ru-RU" b="1" dirty="0" smtClean="0"/>
              <a:t>- прочие - 7</a:t>
            </a:r>
          </a:p>
          <a:p>
            <a:r>
              <a:rPr lang="ru-RU" b="1" dirty="0" smtClean="0">
                <a:solidFill>
                  <a:srgbClr val="FF0000"/>
                </a:solidFill>
              </a:rPr>
              <a:t>Социальная </a:t>
            </a:r>
            <a:r>
              <a:rPr lang="ru-RU" b="1" dirty="0" smtClean="0">
                <a:solidFill>
                  <a:srgbClr val="FF0000"/>
                </a:solidFill>
              </a:rPr>
              <a:t>сфера – 2 (9,5%)</a:t>
            </a:r>
          </a:p>
          <a:p>
            <a:r>
              <a:rPr lang="ru-RU" b="1" dirty="0" smtClean="0">
                <a:solidFill>
                  <a:srgbClr val="FF0000"/>
                </a:solidFill>
              </a:rPr>
              <a:t>Торговля и общественное </a:t>
            </a:r>
            <a:r>
              <a:rPr lang="ru-RU" b="1" dirty="0" smtClean="0">
                <a:solidFill>
                  <a:srgbClr val="FF0000"/>
                </a:solidFill>
              </a:rPr>
              <a:t>питание – 1 (4,8%)</a:t>
            </a:r>
            <a:endParaRPr lang="ru-RU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500034" y="428604"/>
            <a:ext cx="6115064" cy="822944"/>
          </a:xfr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/>
          <a:lstStyle/>
          <a:p>
            <a:r>
              <a:rPr lang="ru-RU" b="0" cap="none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</a:t>
            </a:r>
            <a:r>
              <a:rPr lang="ru-RU" cap="none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Обращения граждан</a:t>
            </a:r>
            <a:endParaRPr lang="ru-RU" cap="none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6851104" cy="698336"/>
          </a:xfr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/>
          <a:lstStyle/>
          <a:p>
            <a:r>
              <a:rPr lang="ru-RU" b="0" cap="none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</a:t>
            </a:r>
            <a:r>
              <a:rPr lang="ru-RU" cap="none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Обращения граждан</a:t>
            </a:r>
            <a:endParaRPr lang="ru-RU" cap="none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Объект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4219953551"/>
              </p:ext>
            </p:extLst>
          </p:nvPr>
        </p:nvGraphicFramePr>
        <p:xfrm>
          <a:off x="179512" y="1124744"/>
          <a:ext cx="7704534" cy="52067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9416"/>
            <a:ext cx="7499176" cy="4846320"/>
          </a:xfrm>
        </p:spPr>
        <p:txBody>
          <a:bodyPr>
            <a:norm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Расходы – 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 млн.21 тыс.рублей: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Оплата уличного освещения 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– 633 тыс.руб.;</a:t>
            </a: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Вывоз мусора и покос сорной растительности - 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43,6 тыс.рублей;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Санитарное благополучие территории –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51,8 тыс.рублей;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Приобретение триммера, косилки, контейнеров, генератора -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174,6 тыс.рублей;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Приобретение расходного материала -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88,7 тыс.рублей.</a:t>
            </a:r>
          </a:p>
          <a:p>
            <a:endParaRPr lang="ru-RU" dirty="0"/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6115064" cy="822944"/>
          </a:xfr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/>
          <a:lstStyle/>
          <a:p>
            <a:r>
              <a:rPr lang="ru-RU" b="0" cap="none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</a:t>
            </a:r>
            <a:r>
              <a:rPr lang="ru-RU" cap="none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Благоустройство</a:t>
            </a:r>
            <a:endParaRPr lang="ru-RU" cap="none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зящная">
  <a:themeElements>
    <a:clrScheme name="Другая 8">
      <a:dk1>
        <a:sysClr val="windowText" lastClr="000000"/>
      </a:dk1>
      <a:lt1>
        <a:srgbClr val="DBE5F1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Изящная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Изящная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7571</TotalTime>
  <Words>798</Words>
  <Application>Microsoft Office PowerPoint</Application>
  <PresentationFormat>Экран (4:3)</PresentationFormat>
  <Paragraphs>137</Paragraphs>
  <Slides>45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45</vt:i4>
      </vt:variant>
    </vt:vector>
  </HeadingPairs>
  <TitlesOfParts>
    <vt:vector size="46" baseType="lpstr">
      <vt:lpstr>Изящная</vt:lpstr>
      <vt:lpstr>Отчет главы Администрации Новоегорлыкского  сельского поселения  </vt:lpstr>
      <vt:lpstr>Слайд 2</vt:lpstr>
      <vt:lpstr>  Бюджет </vt:lpstr>
      <vt:lpstr>  Бюджет </vt:lpstr>
      <vt:lpstr>   Бюджет </vt:lpstr>
      <vt:lpstr>  Обращения граждан</vt:lpstr>
      <vt:lpstr>  Обращения граждан</vt:lpstr>
      <vt:lpstr>  Обращения граждан</vt:lpstr>
      <vt:lpstr>  Благоустройство</vt:lpstr>
      <vt:lpstr>   ИСПОЛНЕНИЕ ОБЛАСТНОГО ЗАКОНА РОСТОВСКОЙ ОБЛАСТИ ОТ 25.10.2002 N 273-ЗС «ОБ АДМИНИСТРАТИВНЫХ ПРАВОНАРУШЕНИЯХ»</vt:lpstr>
      <vt:lpstr> ИСПОЛНЕНИЕ ОБЛАСТНОГО ЗАКОНА РОСТОВСКОЙ ОБЛАСТИ ОТ 25.10.2002 N 273-ЗС «ОБ АДМИНИСТРАТИВНЫХ ПРАВОНАРУШЕНИЯХ»</vt:lpstr>
      <vt:lpstr>  Благоустройство </vt:lpstr>
      <vt:lpstr>Благоустройство</vt:lpstr>
      <vt:lpstr>  Благоустройство</vt:lpstr>
      <vt:lpstr>  Озеленение </vt:lpstr>
      <vt:lpstr> Создание благоприятной эпидемиологической обстановки</vt:lpstr>
      <vt:lpstr>  Развитие малых форм   хозяйствования</vt:lpstr>
      <vt:lpstr>  Регистрация права собственности на земельный участок по ул. Пивоварова в с.Новый Егорлык под установку детской площадки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  Общественные организации</vt:lpstr>
      <vt:lpstr>  ОКДН и ЗП при Администрации  Новоегорлыкского сельского поселения</vt:lpstr>
      <vt:lpstr>Слайд 29</vt:lpstr>
      <vt:lpstr>  Организация физической культуры и спорта</vt:lpstr>
      <vt:lpstr>  Теннисный турнир</vt:lpstr>
      <vt:lpstr>Спортивная жизнь</vt:lpstr>
      <vt:lpstr>  Спортивная жизнь</vt:lpstr>
      <vt:lpstr>  Культурная жизнь</vt:lpstr>
      <vt:lpstr>  Культурно-массовые мероприятия</vt:lpstr>
      <vt:lpstr>  Культурно-массовые мероприятия</vt:lpstr>
      <vt:lpstr>  Культурно-массовые мероприятия</vt:lpstr>
      <vt:lpstr>  Культурно-массовые мероприятия</vt:lpstr>
      <vt:lpstr>  Культурно-массовые мероприятия</vt:lpstr>
      <vt:lpstr>  Культурно-массовые мероприятия</vt:lpstr>
      <vt:lpstr>  Культурно-массовые мероприятия</vt:lpstr>
      <vt:lpstr>  Культурно-массовые мероприятия</vt:lpstr>
      <vt:lpstr>  Официальный сайт муниципального образования</vt:lpstr>
      <vt:lpstr>  Планы на II полугодие 2018 г.</vt:lpstr>
      <vt:lpstr>Слайд 45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Отчет главы Администрации Новоегорлыкского  сельского поселения  за I полугодие 2017 г.</dc:title>
  <dc:creator>Tanka</dc:creator>
  <cp:lastModifiedBy>1</cp:lastModifiedBy>
  <cp:revision>524</cp:revision>
  <dcterms:created xsi:type="dcterms:W3CDTF">2017-07-20T15:58:31Z</dcterms:created>
  <dcterms:modified xsi:type="dcterms:W3CDTF">2019-07-24T11:30:42Z</dcterms:modified>
</cp:coreProperties>
</file>